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92DA4-E05C-4C45-A573-377FAD85431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70444-F757-4367-9F32-5E430F4A12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5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0444-F757-4367-9F32-5E430F4A126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95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087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792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1105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551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14627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327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488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703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21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3373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80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55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48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60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3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081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08B7E-2D94-40AD-AADF-A50560228CD1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6708C29-D954-422D-9C39-C9AFE384C5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49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AA780-03A6-D853-C1C2-B1DE8995F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2" y="83084"/>
            <a:ext cx="9441179" cy="1303264"/>
          </a:xfrm>
        </p:spPr>
        <p:txBody>
          <a:bodyPr>
            <a:noAutofit/>
          </a:bodyPr>
          <a:lstStyle/>
          <a:p>
            <a:r>
              <a:rPr lang="en-US" sz="4000" b="1" i="0" dirty="0">
                <a:effectLst/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AI-Based Crowded Area Risk Prediction System</a:t>
            </a:r>
            <a:endParaRPr lang="en-IN" sz="4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D40418-6913-7334-CD8C-13B0A7A5E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2" y="1954161"/>
            <a:ext cx="5859462" cy="4092678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Mohan Babu University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3300" b="1" dirty="0">
                <a:latin typeface="Arial" panose="020B0604020202020204" pitchFamily="34" charset="0"/>
                <a:cs typeface="Arial" panose="020B0604020202020204" pitchFamily="34" charset="0"/>
              </a:rPr>
              <a:t>Team members: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M. Dileep Reddy - CSE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N. </a:t>
            </a:r>
            <a:r>
              <a:rPr lang="en-IN" sz="2400" dirty="0" err="1">
                <a:latin typeface="Arial" panose="020B0604020202020204" pitchFamily="34" charset="0"/>
                <a:cs typeface="Arial" panose="020B0604020202020204" pitchFamily="34" charset="0"/>
              </a:rPr>
              <a:t>Herambudu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- CSE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B.M.D Sameer    - CSE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T. Jyotsna            - CSE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A. Rupa Sridevi   - CSE</a:t>
            </a:r>
          </a:p>
          <a:p>
            <a:r>
              <a:rPr lang="en-IN" sz="3300" b="1" dirty="0"/>
              <a:t>Under the Guidance of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Dr. N. Padmaja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Deputy Dean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of Innovations and Patents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Department of ECE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C28FD-A7CD-DF45-E33F-234167F8C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569" y="1954161"/>
            <a:ext cx="3401960" cy="35125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D600BC-A267-B4ED-40FD-E045A264CB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39" y="83084"/>
            <a:ext cx="2333573" cy="112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8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AD16193-572D-19B3-0A01-98809983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249442"/>
            <a:ext cx="3505199" cy="976312"/>
          </a:xfrm>
        </p:spPr>
        <p:txBody>
          <a:bodyPr>
            <a:normAutofit/>
          </a:bodyPr>
          <a:lstStyle/>
          <a:p>
            <a:r>
              <a:rPr lang="en-IN" sz="3200" b="1" i="0" dirty="0">
                <a:effectLst/>
                <a:latin typeface="ui-sans-serif"/>
              </a:rPr>
              <a:t>Why This Project?</a:t>
            </a:r>
            <a:endParaRPr lang="en-IN" sz="3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B7DAF5F7-C596-AFDB-8542-C35246E34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922" y="1775595"/>
            <a:ext cx="5084148" cy="38386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5098F07-EAB9-308D-9218-4346BB706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895" y="1775595"/>
            <a:ext cx="4581831" cy="4054935"/>
          </a:xfrm>
        </p:spPr>
        <p:txBody>
          <a:bodyPr>
            <a:normAutofit lnSpcReduction="10000"/>
          </a:bodyPr>
          <a:lstStyle/>
          <a:p>
            <a:r>
              <a:rPr lang="en-IN" sz="2000" b="1" i="0" dirty="0">
                <a:effectLst/>
                <a:latin typeface="ui-sans-serif"/>
              </a:rPr>
              <a:t>Problem Statement </a:t>
            </a:r>
            <a:r>
              <a:rPr lang="en-IN" sz="20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i-sans-serif"/>
              </a:rPr>
              <a:t>Overcrowding in public spaces can lead to dangerous situations like stampedes, accidents, and panic.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i-sans-serif"/>
              </a:rPr>
              <a:t>Lack of real-time monitoring systems to prevent such incidents.</a:t>
            </a:r>
          </a:p>
          <a:p>
            <a:r>
              <a:rPr lang="en-IN" sz="2000" b="1" i="0" dirty="0">
                <a:effectLst/>
                <a:latin typeface="ui-sans-serif"/>
              </a:rPr>
              <a:t>Need for Solution :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1800" i="0" dirty="0">
                <a:solidFill>
                  <a:schemeClr val="tx1"/>
                </a:solidFill>
                <a:effectLst/>
                <a:latin typeface="ui-sans-serif"/>
              </a:rPr>
              <a:t>Early detection of crowd density is crucial to ensure public safety.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1800" i="0" dirty="0">
                <a:solidFill>
                  <a:schemeClr val="tx1"/>
                </a:solidFill>
                <a:effectLst/>
                <a:latin typeface="ui-sans-serif"/>
              </a:rPr>
              <a:t>A cost-effective, portable, and real-time solution is needed for effective crowd management.</a:t>
            </a:r>
          </a:p>
          <a:p>
            <a:endParaRPr lang="en-I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54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A8F7-13F5-5185-12C4-BBBB9C08F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ui-sans-serif"/>
              </a:rPr>
              <a:t>Technology &amp; Hardware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E9FD9-0833-3CA4-F3AC-866BF0DFC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2923" y="1641989"/>
            <a:ext cx="5587516" cy="41492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600" b="1" i="0" dirty="0"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Hardware: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Raspberry Pi 4 (4GB/8GB RAM)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Raspberry Pi Camera v2 (or USB Camera)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MicroSD Card (32GB/64GB)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Power Supply (5V, 3A)</a:t>
            </a:r>
            <a:endParaRPr lang="en-IN" b="1" i="0" dirty="0">
              <a:effectLst/>
              <a:latin typeface="ui-sans-serif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1600" b="1" i="0" dirty="0"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Software &amp; Technologies: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YOLOv5s : For real-time object detection.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Flask : For web dashboard and API endpoints.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OpenCV : For image processing and video streaming.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i="0" dirty="0" err="1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Telepot</a:t>
            </a:r>
            <a:r>
              <a:rPr lang="en-IN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 : For Telegram bot integration.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chemeClr val="tx1"/>
                </a:solidFill>
                <a:effectLst/>
                <a:latin typeface="ui-sans-serif"/>
                <a:ea typeface="Calibri" panose="020F0502020204030204" pitchFamily="34" charset="0"/>
                <a:cs typeface="Calibri" panose="020F0502020204030204" pitchFamily="34" charset="0"/>
              </a:rPr>
              <a:t>HTML/CSS/JavaScript : For dynamic web dashboard</a:t>
            </a:r>
            <a:r>
              <a:rPr lang="en-IN" i="0" dirty="0">
                <a:solidFill>
                  <a:schemeClr val="tx1"/>
                </a:solidFill>
                <a:effectLst/>
                <a:latin typeface="ui-sans-serif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E102C2A-CD3F-03B6-7F3E-8598BEDEFC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426" y="2061088"/>
            <a:ext cx="3481488" cy="3311013"/>
          </a:xfrm>
        </p:spPr>
      </p:pic>
    </p:spTree>
    <p:extLst>
      <p:ext uri="{BB962C8B-B14F-4D97-AF65-F5344CB8AC3E}">
        <p14:creationId xmlns:p14="http://schemas.microsoft.com/office/powerpoint/2010/main" val="172433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BF1DB-AE3D-CEF4-CDE3-2A733B124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ui-sans-serif"/>
              </a:rPr>
              <a:t>Benefits &amp; Advantages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89275-400F-D87B-526E-095E832A28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97148" y="1702876"/>
            <a:ext cx="5237239" cy="4363628"/>
          </a:xfrm>
        </p:spPr>
        <p:txBody>
          <a:bodyPr>
            <a:normAutofit fontScale="77500" lnSpcReduction="20000"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2100" b="1" i="0" dirty="0">
                <a:solidFill>
                  <a:schemeClr val="tx1"/>
                </a:solidFill>
                <a:effectLst/>
                <a:latin typeface="ui-sans-serif"/>
              </a:rPr>
              <a:t>Prevents Overcrowding &amp; Stampedes :</a:t>
            </a:r>
          </a:p>
          <a:p>
            <a:pPr marL="457200" lvl="1" indent="0" algn="l">
              <a:buNone/>
            </a:pPr>
            <a:r>
              <a:rPr lang="en-US" sz="2100" i="0" dirty="0">
                <a:solidFill>
                  <a:schemeClr val="tx1"/>
                </a:solidFill>
                <a:effectLst/>
                <a:latin typeface="ui-sans-serif"/>
              </a:rPr>
              <a:t>Provides early warnings to prevent dangerous situations caused by overcrowding.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100" b="1" i="0" dirty="0">
                <a:solidFill>
                  <a:schemeClr val="tx1"/>
                </a:solidFill>
                <a:effectLst/>
                <a:latin typeface="ui-sans-serif"/>
              </a:rPr>
              <a:t>Cost-Effective &amp; Portable :</a:t>
            </a:r>
          </a:p>
          <a:p>
            <a:pPr marL="457200" lvl="1" indent="0" algn="l">
              <a:buNone/>
            </a:pPr>
            <a:r>
              <a:rPr lang="en-US" sz="2100" i="0" dirty="0">
                <a:solidFill>
                  <a:schemeClr val="tx1"/>
                </a:solidFill>
                <a:effectLst/>
                <a:latin typeface="ui-sans-serif"/>
              </a:rPr>
              <a:t>Runs on Raspberry Pi, making it affordable and easy to deploy in various locations.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100" b="1" i="0" dirty="0">
                <a:solidFill>
                  <a:schemeClr val="tx1"/>
                </a:solidFill>
                <a:effectLst/>
                <a:latin typeface="ui-sans-serif"/>
              </a:rPr>
              <a:t>Real-Time Processing :</a:t>
            </a:r>
          </a:p>
          <a:p>
            <a:pPr marL="457200" lvl="1" indent="0" algn="l">
              <a:buNone/>
            </a:pPr>
            <a:r>
              <a:rPr lang="en-US" sz="2100" i="0" dirty="0">
                <a:solidFill>
                  <a:schemeClr val="tx1"/>
                </a:solidFill>
                <a:effectLst/>
                <a:latin typeface="ui-sans-serif"/>
              </a:rPr>
              <a:t>Operates locally on the edge, ensuring fast and reliable performance without cloud dependency.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100" b="1" i="0" dirty="0">
                <a:solidFill>
                  <a:schemeClr val="tx1"/>
                </a:solidFill>
                <a:effectLst/>
                <a:latin typeface="ui-sans-serif"/>
              </a:rPr>
              <a:t>Customizable &amp; Scalable :</a:t>
            </a:r>
          </a:p>
          <a:p>
            <a:pPr marL="457200" lvl="1" indent="0" algn="l">
              <a:buNone/>
            </a:pPr>
            <a:r>
              <a:rPr lang="en-US" sz="2100" i="0" dirty="0">
                <a:solidFill>
                  <a:schemeClr val="tx1"/>
                </a:solidFill>
                <a:effectLst/>
                <a:latin typeface="ui-sans-serif"/>
              </a:rPr>
              <a:t>Can be tailored to specific use cases (e.g., malls, stadiums, transport hubs).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100" b="1" i="0" dirty="0">
                <a:solidFill>
                  <a:schemeClr val="tx1"/>
                </a:solidFill>
                <a:effectLst/>
                <a:latin typeface="ui-sans-serif"/>
              </a:rPr>
              <a:t>Enhanced Public Safety :</a:t>
            </a:r>
          </a:p>
          <a:p>
            <a:pPr marL="457200" lvl="1" indent="0" algn="l">
              <a:buNone/>
            </a:pPr>
            <a:r>
              <a:rPr lang="en-US" sz="2100" i="0" dirty="0">
                <a:solidFill>
                  <a:schemeClr val="tx1"/>
                </a:solidFill>
                <a:effectLst/>
                <a:latin typeface="ui-sans-serif"/>
              </a:rPr>
              <a:t>Enables quick responses to potential risks, ensuring the safety of individuals in crowded areas.</a:t>
            </a:r>
          </a:p>
          <a:p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20F2172-73B2-FAFF-3ADC-E6AED17A60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149" y="1905000"/>
            <a:ext cx="4313238" cy="3449747"/>
          </a:xfrm>
        </p:spPr>
      </p:pic>
    </p:spTree>
    <p:extLst>
      <p:ext uri="{BB962C8B-B14F-4D97-AF65-F5344CB8AC3E}">
        <p14:creationId xmlns:p14="http://schemas.microsoft.com/office/powerpoint/2010/main" val="1473892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A7B1B-3172-A96A-79AB-BEF55AF5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ui-sans-serif"/>
              </a:rPr>
              <a:t>Future Enhancements</a:t>
            </a:r>
            <a:br>
              <a:rPr lang="en-IN" b="1" i="0" dirty="0">
                <a:effectLst/>
                <a:latin typeface="ui-sans-serif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FBEFF-543C-CC65-1AB8-84C59C4F5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90890" y="1827782"/>
            <a:ext cx="5296258" cy="4120734"/>
          </a:xfrm>
        </p:spPr>
        <p:txBody>
          <a:bodyPr>
            <a:normAutofit lnSpcReduction="10000"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IN" b="1" i="0" dirty="0">
                <a:solidFill>
                  <a:schemeClr val="tx1"/>
                </a:solidFill>
                <a:effectLst/>
                <a:latin typeface="ui-sans-serif"/>
              </a:rPr>
              <a:t>Ad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vanced Heatmap Visualization 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457200" lvl="1" indent="0" algn="l">
              <a:buNone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Gradient-based heatmaps for better congestion zone identification.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IoT Integration 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457200" lvl="1" indent="0" algn="l">
              <a:buNone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Automated crowd control using IoT devices (e.g., LED indicators, alarms).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SMS/WhatsApp Alerts 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457200" lvl="1" indent="0" algn="l">
              <a:buNone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Extend alert mechanisms for broader reach.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AI-Based Movement Analysis 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457200" lvl="1" indent="0" algn="l">
              <a:buNone/>
            </a:pPr>
            <a:r>
              <a:rPr lang="en-IN" b="0" i="0" dirty="0" err="1">
                <a:solidFill>
                  <a:schemeClr val="tx1"/>
                </a:solidFill>
                <a:effectLst/>
                <a:latin typeface="ui-sans-serif"/>
              </a:rPr>
              <a:t>Analyze</a:t>
            </a: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 crowd movement patterns to detect anomalies.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Historical Data Logging 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457200" lvl="1" indent="0" algn="l">
              <a:buNone/>
            </a:pP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Store data for trend analysis and predictive </a:t>
            </a:r>
            <a:r>
              <a:rPr lang="en-IN" b="0" i="0" dirty="0" err="1">
                <a:solidFill>
                  <a:schemeClr val="tx1"/>
                </a:solidFill>
                <a:effectLst/>
                <a:latin typeface="ui-sans-serif"/>
              </a:rPr>
              <a:t>modeling</a:t>
            </a:r>
            <a:r>
              <a:rPr lang="en-IN" b="0" i="0" dirty="0">
                <a:solidFill>
                  <a:schemeClr val="tx1"/>
                </a:solidFill>
                <a:effectLst/>
                <a:latin typeface="ui-sans-serif"/>
              </a:rPr>
              <a:t>.</a:t>
            </a:r>
          </a:p>
          <a:p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963018F-D709-36E2-CA1F-441E55A637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147" y="2133600"/>
            <a:ext cx="3953439" cy="2910348"/>
          </a:xfrm>
        </p:spPr>
      </p:pic>
    </p:spTree>
    <p:extLst>
      <p:ext uri="{BB962C8B-B14F-4D97-AF65-F5344CB8AC3E}">
        <p14:creationId xmlns:p14="http://schemas.microsoft.com/office/powerpoint/2010/main" val="2144591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6D3B-2DDB-2422-EF81-E101DC3E1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ui-sans-serif"/>
              </a:rPr>
              <a:t>Conclusion</a:t>
            </a:r>
            <a:br>
              <a:rPr lang="en-IN" b="1" i="0" dirty="0">
                <a:effectLst/>
                <a:latin typeface="ui-sans-serif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C9BD4-B01A-24C4-2125-D3AABD459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1" i="0" dirty="0">
                <a:solidFill>
                  <a:schemeClr val="tx1"/>
                </a:solidFill>
                <a:effectLst/>
                <a:latin typeface="ui-sans-serif"/>
              </a:rPr>
              <a:t>Summary </a:t>
            </a: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Our AI-Based Crowded Area Risk Prediction System provides a cost-effective, real-time solution for crowd monitoring and risk management.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It ensures public safety by preventing overcrowding and enabling quick responses to potential risks.</a:t>
            </a:r>
          </a:p>
          <a:p>
            <a:pPr marL="0" indent="0" algn="l">
              <a:buNone/>
            </a:pPr>
            <a:r>
              <a:rPr lang="en-US" b="1" i="0" dirty="0">
                <a:solidFill>
                  <a:schemeClr val="tx1"/>
                </a:solidFill>
                <a:effectLst/>
                <a:latin typeface="ui-sans-serif"/>
              </a:rPr>
              <a:t>Impact </a:t>
            </a: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This system has the potential to revolutionize crowd management in public spaces, making them safer and more secure.</a:t>
            </a:r>
            <a:r>
              <a:rPr lang="en-US" b="0" i="0" dirty="0">
                <a:solidFill>
                  <a:srgbClr val="D1D5DB"/>
                </a:solidFill>
                <a:effectLst/>
                <a:latin typeface="ui-sans-serif"/>
              </a:rPr>
              <a:t> </a:t>
            </a:r>
            <a:r>
              <a:rPr lang="en-US" b="0" i="0" dirty="0">
                <a:solidFill>
                  <a:schemeClr val="tx1"/>
                </a:solidFill>
                <a:effectLst/>
                <a:latin typeface="ui-sans-serif"/>
              </a:rPr>
              <a:t>Let’s work together to create safer public spaces!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7178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DCD9EA-6115-3D8C-5D29-662C55CE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485" y="2389239"/>
            <a:ext cx="8911687" cy="1474838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>
                <a:latin typeface="Brush Script MT" panose="03060802040406070304" pitchFamily="66" charset="0"/>
              </a:rPr>
              <a:t>Thank You</a:t>
            </a:r>
            <a:endParaRPr lang="en-IN" sz="9600" b="1" dirty="0"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87358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211</TotalTime>
  <Words>454</Words>
  <Application>Microsoft Office PowerPoint</Application>
  <PresentationFormat>Widescreen</PresentationFormat>
  <Paragraphs>62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Brush Script MT</vt:lpstr>
      <vt:lpstr>Calibri</vt:lpstr>
      <vt:lpstr>Century Gothic</vt:lpstr>
      <vt:lpstr>ui-sans-serif</vt:lpstr>
      <vt:lpstr>Wingdings</vt:lpstr>
      <vt:lpstr>Wingdings 3</vt:lpstr>
      <vt:lpstr>Wisp</vt:lpstr>
      <vt:lpstr>AI-Based Crowded Area Risk Prediction System</vt:lpstr>
      <vt:lpstr>Why This Project?</vt:lpstr>
      <vt:lpstr>Technology &amp; Hardware Used</vt:lpstr>
      <vt:lpstr>Benefits &amp; Advantages</vt:lpstr>
      <vt:lpstr>Future Enhancements 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Dileep Reddy</dc:creator>
  <cp:lastModifiedBy>Dileep Reddy</cp:lastModifiedBy>
  <cp:revision>5</cp:revision>
  <dcterms:created xsi:type="dcterms:W3CDTF">2025-02-18T08:27:50Z</dcterms:created>
  <dcterms:modified xsi:type="dcterms:W3CDTF">2025-02-23T06:55:22Z</dcterms:modified>
</cp:coreProperties>
</file>

<file path=docProps/thumbnail.jpeg>
</file>